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2" r:id="rId3"/>
    <p:sldId id="263" r:id="rId4"/>
    <p:sldId id="256" r:id="rId5"/>
    <p:sldId id="257" r:id="rId6"/>
    <p:sldId id="258" r:id="rId7"/>
    <p:sldId id="259" r:id="rId8"/>
    <p:sldId id="260" r:id="rId9"/>
    <p:sldId id="261" r:id="rId10"/>
    <p:sldId id="265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-114" y="-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D82836-E5FC-43A5-A1B3-1C0C000B39C9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0128B8-089F-4018-97E6-ACED219500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70652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dirty="0" smtClean="0"/>
              <a:t>Most commonly in Zone I, it may also occur in posterior Zone II</a:t>
            </a:r>
            <a:endParaRPr lang="en-US" sz="1200" dirty="0" smtClean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89D5F3-A641-47AA-840E-52772E2DA9FD}" type="slidenum">
              <a:rPr lang="en-IN" smtClean="0">
                <a:solidFill>
                  <a:prstClr val="black"/>
                </a:solidFill>
              </a:rPr>
              <a:pPr/>
              <a:t>7</a:t>
            </a:fld>
            <a:endParaRPr lang="en-I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8588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18243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91995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34079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39533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7698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45293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53533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779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32756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49765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470683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59741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70320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92199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58898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98988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6936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122921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29886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189483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970957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9071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94304-5D83-4D4A-ABB7-BDC5A6462F08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8BC74D-53F0-4007-86E9-F006CE3D77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08408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12-Jun-17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2393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Classification and severe forms of ROP 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Webinar 2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942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>
                <a:solidFill>
                  <a:srgbClr val="C00000"/>
                </a:solidFill>
              </a:rPr>
              <a:t>                                Objectives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1601"/>
            <a:ext cx="9372600" cy="4754563"/>
          </a:xfrm>
        </p:spPr>
        <p:txBody>
          <a:bodyPr/>
          <a:lstStyle/>
          <a:p>
            <a:pPr>
              <a:buNone/>
            </a:pPr>
            <a:r>
              <a:rPr lang="en-IN" dirty="0"/>
              <a:t>In this webinar we will </a:t>
            </a:r>
            <a:r>
              <a:rPr lang="en-IN" dirty="0" smtClean="0"/>
              <a:t>learn:</a:t>
            </a:r>
            <a:endParaRPr lang="en-IN" dirty="0"/>
          </a:p>
          <a:p>
            <a:endParaRPr lang="en-US" dirty="0"/>
          </a:p>
          <a:p>
            <a:r>
              <a:rPr lang="en-US" b="1" dirty="0" smtClean="0"/>
              <a:t>How to classify ROP?</a:t>
            </a:r>
          </a:p>
          <a:p>
            <a:r>
              <a:rPr lang="en-US" b="1" dirty="0" smtClean="0"/>
              <a:t>To learn about severe forms of ROP</a:t>
            </a:r>
          </a:p>
          <a:p>
            <a:r>
              <a:rPr lang="en-US" b="1" dirty="0" smtClean="0"/>
              <a:t>Consequences </a:t>
            </a:r>
            <a:endParaRPr lang="en-US" b="1" dirty="0"/>
          </a:p>
        </p:txBody>
      </p:sp>
    </p:spTree>
    <p:extLst>
      <p:ext uri="{BB962C8B-B14F-4D97-AF65-F5344CB8AC3E}">
        <p14:creationId xmlns="" xmlns:p14="http://schemas.microsoft.com/office/powerpoint/2010/main" val="361035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>
                <a:solidFill>
                  <a:schemeClr val="accent2"/>
                </a:solidFill>
              </a:rPr>
              <a:t>Classification of ROP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295400"/>
            <a:ext cx="8382000" cy="5105400"/>
          </a:xfrm>
        </p:spPr>
        <p:txBody>
          <a:bodyPr/>
          <a:lstStyle/>
          <a:p>
            <a:pPr lvl="0"/>
            <a:r>
              <a:rPr lang="en-IN" sz="2800" dirty="0"/>
              <a:t>International Classification of ROP (ICROP) is used for classifying </a:t>
            </a:r>
            <a:r>
              <a:rPr lang="en-IN" sz="2800" dirty="0" smtClean="0"/>
              <a:t>ROP</a:t>
            </a:r>
            <a:endParaRPr lang="en-IN" sz="2800" dirty="0"/>
          </a:p>
          <a:p>
            <a:pPr marL="0" lvl="0" indent="0">
              <a:buNone/>
            </a:pPr>
            <a:endParaRPr lang="en-US" sz="2800" dirty="0"/>
          </a:p>
          <a:p>
            <a:pPr lvl="0"/>
            <a:r>
              <a:rPr lang="en-IN" sz="2800" dirty="0"/>
              <a:t>ROP is categorised based on</a:t>
            </a:r>
          </a:p>
          <a:p>
            <a:pPr marL="0" indent="0">
              <a:buNone/>
            </a:pPr>
            <a:r>
              <a:rPr lang="en-IN" sz="2800" dirty="0"/>
              <a:t>             -The severity into stages </a:t>
            </a:r>
            <a:r>
              <a:rPr lang="en-IN" sz="2800" dirty="0" smtClean="0"/>
              <a:t>(1-5</a:t>
            </a:r>
            <a:r>
              <a:rPr lang="en-IN" sz="2800" dirty="0"/>
              <a:t>)</a:t>
            </a:r>
          </a:p>
          <a:p>
            <a:pPr marL="0" indent="0">
              <a:buNone/>
            </a:pPr>
            <a:r>
              <a:rPr lang="en-IN" sz="2800" dirty="0"/>
              <a:t>        	  -Location into 3 zones (Zone 1-3) </a:t>
            </a:r>
          </a:p>
          <a:p>
            <a:pPr marL="0" indent="0">
              <a:buNone/>
            </a:pPr>
            <a:r>
              <a:rPr lang="en-IN" sz="2800" dirty="0"/>
              <a:t>             - The presence of plus disease.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983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>
                <a:solidFill>
                  <a:schemeClr val="accent2"/>
                </a:solidFill>
              </a:rPr>
              <a:t>Location</a:t>
            </a:r>
            <a:endParaRPr lang="en-IN" b="1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0"/>
            <a:ext cx="4038600" cy="47244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IN" b="1" i="1" dirty="0"/>
              <a:t> </a:t>
            </a:r>
            <a:endParaRPr lang="en-IN" dirty="0"/>
          </a:p>
          <a:p>
            <a:r>
              <a:rPr lang="en-IN" b="1" i="1" dirty="0"/>
              <a:t>Zone1: </a:t>
            </a:r>
            <a:r>
              <a:rPr lang="en-IN" dirty="0" smtClean="0"/>
              <a:t>a </a:t>
            </a:r>
            <a:r>
              <a:rPr lang="en-IN" dirty="0"/>
              <a:t>circle whose radius is twice the distance from the centre of the optic </a:t>
            </a:r>
            <a:r>
              <a:rPr lang="en-IN" dirty="0" smtClean="0"/>
              <a:t>disc to </a:t>
            </a:r>
            <a:r>
              <a:rPr lang="en-IN" dirty="0"/>
              <a:t>the centre of macula </a:t>
            </a:r>
          </a:p>
          <a:p>
            <a:pPr marL="0" indent="0">
              <a:buNone/>
            </a:pPr>
            <a:r>
              <a:rPr lang="en-IN" dirty="0"/>
              <a:t> </a:t>
            </a:r>
          </a:p>
          <a:p>
            <a:r>
              <a:rPr lang="en-IN" b="1" i="1" dirty="0"/>
              <a:t>Zone 2: </a:t>
            </a:r>
            <a:r>
              <a:rPr lang="en-IN" dirty="0" smtClean="0"/>
              <a:t>a </a:t>
            </a:r>
            <a:r>
              <a:rPr lang="en-IN" dirty="0"/>
              <a:t>circle whose radius is the distance from the centre of the optic disc </a:t>
            </a:r>
            <a:r>
              <a:rPr lang="en-IN" dirty="0" smtClean="0"/>
              <a:t>to the </a:t>
            </a:r>
            <a:r>
              <a:rPr lang="en-IN" dirty="0"/>
              <a:t>nasal margin of the retina </a:t>
            </a:r>
          </a:p>
          <a:p>
            <a:pPr marL="0" indent="0">
              <a:buNone/>
            </a:pPr>
            <a:endParaRPr lang="en-IN" dirty="0"/>
          </a:p>
          <a:p>
            <a:r>
              <a:rPr lang="en-IN" b="1" i="1" dirty="0"/>
              <a:t>Zone 3: </a:t>
            </a:r>
            <a:r>
              <a:rPr lang="en-IN" dirty="0"/>
              <a:t>The remainder of the retina, from Zone II to </a:t>
            </a:r>
            <a:r>
              <a:rPr lang="en-IN" dirty="0" err="1"/>
              <a:t>ora-serrata</a:t>
            </a:r>
            <a:r>
              <a:rPr lang="en-IN" dirty="0"/>
              <a:t> on nasal side and equator on temporal side. 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213200" y="2057401"/>
            <a:ext cx="3921401" cy="311546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1866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>
                <a:solidFill>
                  <a:schemeClr val="accent2"/>
                </a:solidFill>
              </a:rPr>
              <a:t>Severity</a:t>
            </a:r>
            <a:endParaRPr lang="en-IN" b="1" dirty="0">
              <a:solidFill>
                <a:schemeClr val="accent2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78239" y="1765163"/>
            <a:ext cx="4038600" cy="4708524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IN" b="1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Stage </a:t>
            </a:r>
            <a:r>
              <a:rPr lang="en-IN" b="1" i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1-</a:t>
            </a:r>
            <a:r>
              <a:rPr lang="en-IN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Thin </a:t>
            </a:r>
            <a:r>
              <a:rPr lang="en-IN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white line of demarcation </a:t>
            </a:r>
            <a:r>
              <a:rPr lang="en-IN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IN" b="1" i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Stage </a:t>
            </a:r>
            <a:r>
              <a:rPr lang="en-IN" b="1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en-IN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Addition of depth and width to the demarcation line </a:t>
            </a:r>
            <a:r>
              <a:rPr lang="en-IN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(Ridge)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IN" b="1" i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Stage </a:t>
            </a:r>
            <a:r>
              <a:rPr lang="en-IN" b="1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3-</a:t>
            </a:r>
            <a:r>
              <a:rPr lang="en-IN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Presence of extra retinal fibro vascular proliferation </a:t>
            </a:r>
            <a:endParaRPr lang="en-IN" dirty="0" smtClean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IN" b="1" i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Stage </a:t>
            </a:r>
            <a:r>
              <a:rPr lang="en-IN" b="1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4-</a:t>
            </a:r>
            <a:r>
              <a:rPr lang="en-IN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Partial retinal detachment beginning at the </a:t>
            </a:r>
            <a:r>
              <a:rPr lang="en-IN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ridge, not </a:t>
            </a:r>
            <a:r>
              <a:rPr lang="en-IN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involving macula</a:t>
            </a:r>
            <a:r>
              <a:rPr lang="en-IN" b="1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(4A) and involving macula (4B)</a:t>
            </a:r>
          </a:p>
          <a:p>
            <a:r>
              <a:rPr lang="en-IN" b="1" i="1" dirty="0">
                <a:latin typeface="+mj-lt"/>
                <a:ea typeface="Times New Roman" panose="02020603050405020304" pitchFamily="18" charset="0"/>
              </a:rPr>
              <a:t>Stage 5 </a:t>
            </a:r>
            <a:r>
              <a:rPr lang="en-IN" dirty="0">
                <a:latin typeface="+mj-lt"/>
                <a:ea typeface="Times New Roman" panose="02020603050405020304" pitchFamily="18" charset="0"/>
              </a:rPr>
              <a:t>Complete retinal </a:t>
            </a:r>
            <a:r>
              <a:rPr lang="en-IN" dirty="0" smtClean="0">
                <a:latin typeface="+mj-lt"/>
                <a:ea typeface="Times New Roman" panose="02020603050405020304" pitchFamily="18" charset="0"/>
              </a:rPr>
              <a:t>detachment</a:t>
            </a:r>
            <a:endParaRPr lang="en-IN" dirty="0">
              <a:latin typeface="+mj-lt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endParaRPr lang="en-US"/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14102" y="1447801"/>
            <a:ext cx="4822723" cy="482268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7220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>
                <a:solidFill>
                  <a:schemeClr val="accent2"/>
                </a:solidFill>
              </a:rPr>
              <a:t>Plus disease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en-US" sz="3000" dirty="0"/>
          </a:p>
          <a:p>
            <a:pPr lvl="0">
              <a:buNone/>
            </a:pPr>
            <a:endParaRPr lang="en-US" sz="3000" dirty="0"/>
          </a:p>
          <a:p>
            <a:r>
              <a:rPr lang="en-IN" dirty="0"/>
              <a:t>Increased venous dilation </a:t>
            </a:r>
          </a:p>
          <a:p>
            <a:r>
              <a:rPr lang="en-IN" dirty="0"/>
              <a:t>Arteriolar tortuosity of the posterior retinal vessels. </a:t>
            </a:r>
            <a:endParaRPr lang="en-US" dirty="0"/>
          </a:p>
          <a:p>
            <a:r>
              <a:rPr lang="en-US" dirty="0"/>
              <a:t>If there is </a:t>
            </a:r>
            <a:r>
              <a:rPr lang="en-IN" b="1" dirty="0"/>
              <a:t>poor pupillary dilatation </a:t>
            </a:r>
            <a:r>
              <a:rPr lang="en-IN" dirty="0"/>
              <a:t>(rigid pupil), you should suspect plus disease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393537" y="2667000"/>
            <a:ext cx="3765070" cy="2895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5503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b="1" dirty="0" smtClean="0">
                <a:solidFill>
                  <a:schemeClr val="accent2"/>
                </a:solidFill>
              </a:rPr>
              <a:t>Aggressive posterior ROP</a:t>
            </a:r>
            <a:r>
              <a:rPr lang="en-IN" dirty="0" smtClean="0">
                <a:solidFill>
                  <a:schemeClr val="accent2"/>
                </a:solidFill>
              </a:rPr>
              <a:t> </a:t>
            </a:r>
            <a:r>
              <a:rPr lang="en-IN" b="1" dirty="0" smtClean="0">
                <a:solidFill>
                  <a:schemeClr val="accent2"/>
                </a:solidFill>
              </a:rPr>
              <a:t>(AP-ROP)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1161" y="1874838"/>
            <a:ext cx="5132439" cy="4525963"/>
          </a:xfrm>
        </p:spPr>
        <p:txBody>
          <a:bodyPr>
            <a:normAutofit/>
          </a:bodyPr>
          <a:lstStyle/>
          <a:p>
            <a:r>
              <a:rPr lang="en-IN" dirty="0"/>
              <a:t>Rapidly progressing, severe form of ROP in the smallest and most immature infants</a:t>
            </a:r>
            <a:endParaRPr lang="en-US" dirty="0"/>
          </a:p>
          <a:p>
            <a:r>
              <a:rPr lang="en-IN" dirty="0"/>
              <a:t>Prominence of plus disease</a:t>
            </a:r>
            <a:endParaRPr lang="en-US" dirty="0"/>
          </a:p>
          <a:p>
            <a:r>
              <a:rPr lang="en-IN" dirty="0"/>
              <a:t>There is risk of very early retinal detachment</a:t>
            </a:r>
          </a:p>
          <a:p>
            <a:endParaRPr lang="en-IN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72200" y="2336394"/>
            <a:ext cx="4367699" cy="330240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4406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>
                <a:solidFill>
                  <a:schemeClr val="accent2"/>
                </a:solidFill>
              </a:rPr>
              <a:t>Consequences of ROP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r>
              <a:rPr lang="en-US" smtClean="0"/>
              <a:t>Refractive </a:t>
            </a:r>
            <a:r>
              <a:rPr lang="en-US" dirty="0" smtClean="0"/>
              <a:t>errors</a:t>
            </a:r>
          </a:p>
          <a:p>
            <a:r>
              <a:rPr lang="en-US" dirty="0" smtClean="0"/>
              <a:t>Squint</a:t>
            </a:r>
          </a:p>
          <a:p>
            <a:r>
              <a:rPr lang="en-US" dirty="0" smtClean="0"/>
              <a:t>Unilateral or bilateral Blindness</a:t>
            </a:r>
          </a:p>
          <a:p>
            <a:r>
              <a:rPr lang="en-US" dirty="0" smtClean="0"/>
              <a:t>Late retinal detachment (6 months-31 years)</a:t>
            </a:r>
          </a:p>
          <a:p>
            <a:r>
              <a:rPr lang="en-US" dirty="0" smtClean="0"/>
              <a:t>Glaucoma</a:t>
            </a:r>
          </a:p>
        </p:txBody>
      </p:sp>
    </p:spTree>
    <p:extLst>
      <p:ext uri="{BB962C8B-B14F-4D97-AF65-F5344CB8AC3E}">
        <p14:creationId xmlns="" xmlns:p14="http://schemas.microsoft.com/office/powerpoint/2010/main" val="205927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Key messages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ROP is classified based on the </a:t>
            </a:r>
            <a:r>
              <a:rPr lang="en-IN" dirty="0" smtClean="0"/>
              <a:t>severity, location </a:t>
            </a:r>
            <a:r>
              <a:rPr lang="en-IN" dirty="0"/>
              <a:t>and extent of the disease </a:t>
            </a:r>
          </a:p>
          <a:p>
            <a:r>
              <a:rPr lang="en-IN" dirty="0" smtClean="0"/>
              <a:t> The </a:t>
            </a:r>
            <a:r>
              <a:rPr lang="en-IN" dirty="0"/>
              <a:t>presence of plus </a:t>
            </a:r>
            <a:r>
              <a:rPr lang="en-IN" dirty="0" smtClean="0"/>
              <a:t>disease and APROP needs urgent intervention in the form of laser or surgery</a:t>
            </a:r>
          </a:p>
          <a:p>
            <a:r>
              <a:rPr lang="en-IN" dirty="0" smtClean="0"/>
              <a:t>Screening and timely intervention will reduce </a:t>
            </a:r>
            <a:r>
              <a:rPr lang="en-IN" smtClean="0"/>
              <a:t>dire consequences of ROP</a:t>
            </a:r>
            <a:endParaRPr lang="en-IN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2272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Thanks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6199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256</Words>
  <Application>Microsoft Office PowerPoint</Application>
  <PresentationFormat>Custom</PresentationFormat>
  <Paragraphs>53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1_Office Theme</vt:lpstr>
      <vt:lpstr>Classification and severe forms of ROP </vt:lpstr>
      <vt:lpstr>                                Objectives </vt:lpstr>
      <vt:lpstr>Classification of ROP</vt:lpstr>
      <vt:lpstr>Location</vt:lpstr>
      <vt:lpstr>Severity</vt:lpstr>
      <vt:lpstr>Plus disease</vt:lpstr>
      <vt:lpstr>Aggressive posterior ROP (AP-ROP)</vt:lpstr>
      <vt:lpstr>Consequences of ROP</vt:lpstr>
      <vt:lpstr>Key messages</vt:lpstr>
      <vt:lpstr>Thanks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Classification and severe forms of ROP</dc:title>
  <dc:creator>Owner</dc:creator>
  <cp:lastModifiedBy>Designo</cp:lastModifiedBy>
  <cp:revision>5</cp:revision>
  <dcterms:created xsi:type="dcterms:W3CDTF">2017-02-17T08:40:32Z</dcterms:created>
  <dcterms:modified xsi:type="dcterms:W3CDTF">2017-06-12T13:23:29Z</dcterms:modified>
</cp:coreProperties>
</file>